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2" r:id="rId2"/>
    <p:sldId id="270" r:id="rId3"/>
    <p:sldId id="286" r:id="rId4"/>
    <p:sldId id="285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9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87A92F-BA2D-4066-9396-9CCA495930BC}" type="datetimeFigureOut">
              <a:rPr lang="it-IT" smtClean="0"/>
              <a:t>18/05/2017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E5BD7-2F59-4F94-9718-F03F7C24282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2289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13E4B-32A5-4CD4-A507-6A72020AB42D}" type="datetime1">
              <a:rPr lang="it-IT" smtClean="0"/>
              <a:t>18/05/2017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002FA-EA4F-490C-97D2-687B7C898314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F5046-A99B-49DC-A711-2CAD22107FBC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8BDB5-28B0-4122-8168-B1289069AD3F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B5499-1459-4AA7-8AC9-7F07E9813A30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571EA-5653-48FA-8CAD-B2E834E9BD0A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5AD41-A219-4E94-8CFD-40A4883128F4}" type="datetime1">
              <a:rPr lang="it-IT" smtClean="0"/>
              <a:t>18/05/2017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B6901-58F5-40BA-AACA-F0A47FBF71E1}" type="datetime1">
              <a:rPr lang="it-IT" smtClean="0"/>
              <a:t>18/05/2017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058E2-133C-48AE-BAA9-B08804C706AB}" type="datetime1">
              <a:rPr lang="it-IT" smtClean="0"/>
              <a:t>18/05/2017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0307-AB52-4B60-922F-4E38BB7C76E4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C7203-1305-4353-B20F-8ED83B540804}" type="datetime1">
              <a:rPr lang="it-IT" smtClean="0"/>
              <a:t>18/05/2017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‹#›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EE29F-E0B4-4552-9324-6752C36C9CB4}" type="datetime1">
              <a:rPr lang="it-IT" smtClean="0"/>
              <a:t>18/05/2017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>
                <a:solidFill>
                  <a:srgbClr val="FF0000"/>
                </a:solidFill>
              </a:rPr>
              <a:t>Provision of UE Usage Type to RAN to assist RAN resource prioritisation between user groups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4581128"/>
            <a:ext cx="1838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/>
              <a:t>V</a:t>
            </a:r>
            <a:r>
              <a:rPr lang="en-GB" dirty="0" smtClean="0"/>
              <a:t>odafone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755576" y="188640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</a:t>
            </a:r>
            <a:r>
              <a:rPr lang="en-GB" b="1" dirty="0" smtClean="0"/>
              <a:t>121</a:t>
            </a:r>
            <a:br>
              <a:rPr lang="en-GB" b="1" dirty="0" smtClean="0"/>
            </a:br>
            <a:r>
              <a:rPr lang="en-GB" b="1" dirty="0"/>
              <a:t>15 - 19 May 2017,Hangzhou, P. R. China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019691" y="514286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Agenda item: 7.1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804248" y="327139"/>
            <a:ext cx="17230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Tdoc</a:t>
            </a:r>
            <a:r>
              <a:rPr lang="en-GB" dirty="0" smtClean="0"/>
              <a:t> S2-173830 </a:t>
            </a:r>
          </a:p>
          <a:p>
            <a:r>
              <a:rPr lang="en-GB" dirty="0" smtClean="0"/>
              <a:t>Rev S2-173516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356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Different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Usage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Groups</a:t>
            </a:r>
            <a:r>
              <a:rPr lang="it-IT" sz="2800" b="1" dirty="0" smtClean="0">
                <a:solidFill>
                  <a:srgbClr val="FF0000"/>
                </a:solidFill>
              </a:rPr>
              <a:t> can share RAN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sz="1600" b="1" dirty="0" err="1" smtClean="0"/>
              <a:t>eMTC</a:t>
            </a:r>
            <a:endParaRPr lang="en-US" sz="1600" b="1" dirty="0" smtClean="0"/>
          </a:p>
          <a:p>
            <a:r>
              <a:rPr lang="en-US" sz="1600" b="1" dirty="0" err="1" smtClean="0"/>
              <a:t>eMBB</a:t>
            </a:r>
            <a:endParaRPr lang="en-US" sz="1600" b="1" dirty="0" smtClean="0"/>
          </a:p>
          <a:p>
            <a:r>
              <a:rPr lang="en-US" sz="1600" b="1" dirty="0" smtClean="0"/>
              <a:t>Public Safety users</a:t>
            </a:r>
          </a:p>
          <a:p>
            <a:endParaRPr lang="en-US" sz="1600" b="1" dirty="0"/>
          </a:p>
          <a:p>
            <a:r>
              <a:rPr lang="en-US" sz="1600" b="1" dirty="0"/>
              <a:t>V</a:t>
            </a:r>
            <a:r>
              <a:rPr lang="en-US" sz="1600" b="1" dirty="0" smtClean="0"/>
              <a:t>PLMN subscribers</a:t>
            </a:r>
          </a:p>
          <a:p>
            <a:r>
              <a:rPr lang="en-US" sz="1600" b="1" dirty="0" smtClean="0"/>
              <a:t>VPLMN Operator Group roamers</a:t>
            </a:r>
          </a:p>
          <a:p>
            <a:r>
              <a:rPr lang="en-US" sz="1600" b="1" dirty="0" smtClean="0"/>
              <a:t>Out of Operator Group roamers</a:t>
            </a:r>
          </a:p>
          <a:p>
            <a:endParaRPr lang="en-US" sz="1600" b="1" dirty="0"/>
          </a:p>
          <a:p>
            <a:pPr marL="0" indent="0">
              <a:buNone/>
            </a:pPr>
            <a:r>
              <a:rPr lang="en-US" sz="1600" dirty="0" smtClean="0">
                <a:solidFill>
                  <a:srgbClr val="00B050"/>
                </a:solidFill>
              </a:rPr>
              <a:t>As indicated in the WID, RP-151827 “</a:t>
            </a:r>
            <a:r>
              <a:rPr lang="en-GB" sz="1600" dirty="0">
                <a:solidFill>
                  <a:srgbClr val="00B050"/>
                </a:solidFill>
              </a:rPr>
              <a:t>RAN Aspects of RAN Sharing Enhancements for </a:t>
            </a:r>
            <a:r>
              <a:rPr lang="en-GB" sz="1600" dirty="0" smtClean="0">
                <a:solidFill>
                  <a:srgbClr val="00B050"/>
                </a:solidFill>
              </a:rPr>
              <a:t>LTE”, existing </a:t>
            </a:r>
            <a:r>
              <a:rPr lang="en-GB" sz="1600" dirty="0" err="1" smtClean="0">
                <a:solidFill>
                  <a:srgbClr val="00B050"/>
                </a:solidFill>
              </a:rPr>
              <a:t>eNBs</a:t>
            </a:r>
            <a:r>
              <a:rPr lang="en-GB" sz="1600" dirty="0" smtClean="0">
                <a:solidFill>
                  <a:srgbClr val="00B050"/>
                </a:solidFill>
              </a:rPr>
              <a:t> are able to share load between the sharing PLMNs’ customers (“Sharing </a:t>
            </a:r>
            <a:r>
              <a:rPr lang="en-GB" sz="1600" dirty="0">
                <a:solidFill>
                  <a:srgbClr val="00B050"/>
                </a:solidFill>
              </a:rPr>
              <a:t>is normally based on agreed quota or share ratio</a:t>
            </a:r>
            <a:r>
              <a:rPr lang="en-GB" sz="1600" dirty="0" smtClean="0">
                <a:solidFill>
                  <a:srgbClr val="00B050"/>
                </a:solidFill>
              </a:rPr>
              <a:t>.“)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endParaRPr lang="en-US" sz="1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But how to control the sharing of RAN capacity between </a:t>
            </a:r>
            <a:r>
              <a:rPr lang="en-US" sz="2400" b="1" dirty="0" smtClean="0">
                <a:solidFill>
                  <a:srgbClr val="00B050"/>
                </a:solidFill>
              </a:rPr>
              <a:t>groups of users in non-network-sharing cases</a:t>
            </a:r>
            <a:r>
              <a:rPr lang="en-US" sz="2400" b="1" dirty="0" smtClean="0">
                <a:solidFill>
                  <a:srgbClr val="FF0000"/>
                </a:solidFill>
              </a:rPr>
              <a:t>?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1600" dirty="0" smtClean="0"/>
              <a:t>E.g. how to:</a:t>
            </a:r>
          </a:p>
          <a:p>
            <a:r>
              <a:rPr lang="en-US" sz="1600" dirty="0" smtClean="0"/>
              <a:t>prohibit “out of operator group </a:t>
            </a:r>
            <a:r>
              <a:rPr lang="en-US" sz="1600" dirty="0" err="1" smtClean="0"/>
              <a:t>eMTC</a:t>
            </a:r>
            <a:r>
              <a:rPr lang="en-US" sz="1600" dirty="0" smtClean="0"/>
              <a:t> devices” from more than 5% of </a:t>
            </a:r>
            <a:r>
              <a:rPr lang="en-US" sz="1600" dirty="0" err="1" smtClean="0"/>
              <a:t>eNB</a:t>
            </a:r>
            <a:r>
              <a:rPr lang="en-US" sz="1600" dirty="0" smtClean="0"/>
              <a:t> capacity</a:t>
            </a:r>
          </a:p>
          <a:p>
            <a:r>
              <a:rPr lang="en-US" sz="1600" dirty="0" err="1" smtClean="0"/>
              <a:t>Prioritise</a:t>
            </a:r>
            <a:r>
              <a:rPr lang="en-US" sz="1600" dirty="0" smtClean="0"/>
              <a:t> (absolutely) 25% of RAN capacity for Public Safety Users, but allow other users to use that capacity when PS users don’t need it.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7310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Problem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>
              <a:buNone/>
            </a:pPr>
            <a:r>
              <a:rPr lang="en-US" sz="1600" dirty="0" smtClean="0"/>
              <a:t>No current tools available to solve this.</a:t>
            </a:r>
          </a:p>
          <a:p>
            <a:r>
              <a:rPr lang="en-US" sz="1600" dirty="0" smtClean="0"/>
              <a:t>Current </a:t>
            </a:r>
            <a:r>
              <a:rPr lang="en-US" sz="1600" dirty="0" err="1" smtClean="0"/>
              <a:t>QoS</a:t>
            </a:r>
            <a:r>
              <a:rPr lang="en-US" sz="1600" dirty="0" smtClean="0"/>
              <a:t> information is ‘abstract’ and relates primarily to that UE</a:t>
            </a:r>
          </a:p>
          <a:p>
            <a:r>
              <a:rPr lang="en-US" sz="1600" dirty="0" smtClean="0"/>
              <a:t>RAN does know the ‘group’ of the UE</a:t>
            </a:r>
          </a:p>
          <a:p>
            <a:r>
              <a:rPr lang="en-US" sz="1600" dirty="0" smtClean="0"/>
              <a:t>RAN does not have visibility of the IMSI</a:t>
            </a:r>
          </a:p>
          <a:p>
            <a:r>
              <a:rPr lang="en-US" sz="1600" dirty="0" smtClean="0"/>
              <a:t>RFSP/SPID parameter is intended for control of idle mode </a:t>
            </a:r>
            <a:r>
              <a:rPr lang="en-US" sz="1600" dirty="0" err="1" smtClean="0"/>
              <a:t>behaviour</a:t>
            </a:r>
            <a:r>
              <a:rPr lang="en-US" sz="1600" dirty="0" smtClean="0"/>
              <a:t> – not connected mode</a:t>
            </a:r>
            <a:br>
              <a:rPr lang="en-US" sz="1600" dirty="0" smtClean="0"/>
            </a:br>
            <a:r>
              <a:rPr lang="en-US" sz="1600" dirty="0" smtClean="0"/>
              <a:t>- and its coding is not great for extensibility.</a:t>
            </a:r>
          </a:p>
          <a:p>
            <a:r>
              <a:rPr lang="en-US" sz="1600" dirty="0" smtClean="0">
                <a:solidFill>
                  <a:srgbClr val="00B050"/>
                </a:solidFill>
              </a:rPr>
              <a:t>Access Class Barring only applies to idle mode and Access </a:t>
            </a:r>
            <a:r>
              <a:rPr lang="en-US" sz="1600" dirty="0" err="1" smtClean="0">
                <a:solidFill>
                  <a:srgbClr val="00B050"/>
                </a:solidFill>
              </a:rPr>
              <a:t>Classeses</a:t>
            </a:r>
            <a:r>
              <a:rPr lang="en-US" sz="1600" dirty="0" smtClean="0">
                <a:solidFill>
                  <a:srgbClr val="00B050"/>
                </a:solidFill>
              </a:rPr>
              <a:t> are randomly allocated to devices – so all ‘groups’ are likely to have an equal proportion of devices in each Access Class.</a:t>
            </a:r>
          </a:p>
          <a:p>
            <a:r>
              <a:rPr lang="en-US" sz="1600" dirty="0" smtClean="0">
                <a:solidFill>
                  <a:srgbClr val="00B050"/>
                </a:solidFill>
              </a:rPr>
              <a:t>“Low Access Priority” does not help as LAPI devices should not be rejected if their group’s load is within the </a:t>
            </a:r>
            <a:r>
              <a:rPr lang="en-US" sz="1600" dirty="0" err="1" smtClean="0">
                <a:solidFill>
                  <a:srgbClr val="00B050"/>
                </a:solidFill>
              </a:rPr>
              <a:t>eNB’s</a:t>
            </a:r>
            <a:r>
              <a:rPr lang="en-US" sz="1600" dirty="0" smtClean="0">
                <a:solidFill>
                  <a:srgbClr val="00B050"/>
                </a:solidFill>
              </a:rPr>
              <a:t> quota for that group.</a:t>
            </a:r>
          </a:p>
          <a:p>
            <a:endParaRPr lang="en-US" sz="1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Proposed Solution</a:t>
            </a:r>
            <a:r>
              <a:rPr lang="en-US" sz="1600" dirty="0" smtClean="0"/>
              <a:t> </a:t>
            </a:r>
          </a:p>
          <a:p>
            <a:r>
              <a:rPr lang="en-US" sz="1600" dirty="0" smtClean="0">
                <a:solidFill>
                  <a:srgbClr val="00B050"/>
                </a:solidFill>
              </a:rPr>
              <a:t>Choose either </a:t>
            </a:r>
            <a:r>
              <a:rPr lang="en-US" sz="1600" dirty="0" smtClean="0"/>
              <a:t>the “</a:t>
            </a:r>
            <a:r>
              <a:rPr lang="en-US" sz="1600" dirty="0" smtClean="0">
                <a:solidFill>
                  <a:srgbClr val="00B050"/>
                </a:solidFill>
              </a:rPr>
              <a:t>DECOR</a:t>
            </a:r>
            <a:r>
              <a:rPr lang="en-US" sz="1600" dirty="0" smtClean="0"/>
              <a:t> UE Usage Type” or </a:t>
            </a:r>
            <a:r>
              <a:rPr lang="en-US" sz="1600" dirty="0" smtClean="0">
                <a:solidFill>
                  <a:srgbClr val="00B050"/>
                </a:solidFill>
              </a:rPr>
              <a:t>“</a:t>
            </a:r>
            <a:r>
              <a:rPr lang="en-US" sz="1600" dirty="0" err="1" smtClean="0">
                <a:solidFill>
                  <a:srgbClr val="00B050"/>
                </a:solidFill>
              </a:rPr>
              <a:t>eDECOR</a:t>
            </a:r>
            <a:r>
              <a:rPr lang="en-US" sz="1600" dirty="0" smtClean="0">
                <a:solidFill>
                  <a:srgbClr val="00B050"/>
                </a:solidFill>
              </a:rPr>
              <a:t> DCN ID” and send it </a:t>
            </a:r>
            <a:r>
              <a:rPr lang="en-US" sz="1600" dirty="0" smtClean="0"/>
              <a:t>to the RAN at RRC Connection Establishment/</a:t>
            </a:r>
            <a:r>
              <a:rPr lang="en-US" sz="1600" dirty="0" smtClean="0">
                <a:solidFill>
                  <a:srgbClr val="00B050"/>
                </a:solidFill>
              </a:rPr>
              <a:t>S1 Handover</a:t>
            </a:r>
            <a:r>
              <a:rPr lang="en-US" sz="1600" dirty="0" smtClean="0"/>
              <a:t>. Changes needed:</a:t>
            </a:r>
          </a:p>
          <a:p>
            <a:pPr lvl="1"/>
            <a:r>
              <a:rPr lang="en-US" sz="1200" dirty="0" smtClean="0"/>
              <a:t>store “UE Usage Type” </a:t>
            </a:r>
            <a:r>
              <a:rPr lang="en-US" sz="1200" dirty="0" smtClean="0">
                <a:solidFill>
                  <a:srgbClr val="00B050"/>
                </a:solidFill>
              </a:rPr>
              <a:t>/DCN ID </a:t>
            </a:r>
            <a:r>
              <a:rPr lang="en-US" sz="1200" dirty="0" smtClean="0"/>
              <a:t>in MME </a:t>
            </a:r>
            <a:r>
              <a:rPr lang="en-US" sz="1200" dirty="0" smtClean="0">
                <a:solidFill>
                  <a:srgbClr val="00B050"/>
                </a:solidFill>
              </a:rPr>
              <a:t>(after MME policing/modification of the information received from the HSS)</a:t>
            </a:r>
          </a:p>
          <a:p>
            <a:pPr lvl="1"/>
            <a:r>
              <a:rPr lang="en-US" sz="1200" dirty="0" smtClean="0"/>
              <a:t>send in all S1 connection establishment </a:t>
            </a:r>
            <a:r>
              <a:rPr lang="en-US" sz="1200" dirty="0" err="1" smtClean="0"/>
              <a:t>signalling</a:t>
            </a:r>
            <a:r>
              <a:rPr lang="en-US" sz="1200" dirty="0" smtClean="0"/>
              <a:t> </a:t>
            </a:r>
            <a:r>
              <a:rPr lang="en-US" sz="1200" dirty="0" smtClean="0"/>
              <a:t>procedures </a:t>
            </a:r>
            <a:r>
              <a:rPr lang="en-US" sz="1200" dirty="0" smtClean="0">
                <a:solidFill>
                  <a:srgbClr val="00B050"/>
                </a:solidFill>
              </a:rPr>
              <a:t>(e.g. as a new field within CN Assistance Information)</a:t>
            </a:r>
            <a:endParaRPr lang="en-US" sz="1200" dirty="0" smtClean="0">
              <a:solidFill>
                <a:srgbClr val="00B050"/>
              </a:solidFill>
            </a:endParaRPr>
          </a:p>
          <a:p>
            <a:pPr lvl="1"/>
            <a:r>
              <a:rPr lang="en-US" sz="1200" dirty="0" smtClean="0"/>
              <a:t>send from source to target </a:t>
            </a:r>
            <a:r>
              <a:rPr lang="en-US" sz="1200" dirty="0" err="1" smtClean="0"/>
              <a:t>eNB</a:t>
            </a:r>
            <a:r>
              <a:rPr lang="en-US" sz="1200" dirty="0" smtClean="0"/>
              <a:t> in X2 handover. 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 smtClean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2722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 err="1" smtClean="0">
                <a:solidFill>
                  <a:srgbClr val="FF0000"/>
                </a:solidFill>
              </a:rPr>
              <a:t>Proposal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 smtClean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4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Agree to draft TEI-15 CRs for this functionality.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8079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231</Words>
  <Application>Microsoft Office PowerPoint</Application>
  <PresentationFormat>On-screen Show 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Tema di Office</vt:lpstr>
      <vt:lpstr>Provision of UE Usage Type to RAN to assist RAN resource prioritisation between user groups</vt:lpstr>
      <vt:lpstr>Different Usage Groups can share RAN</vt:lpstr>
      <vt:lpstr>Problem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D'Alessandro Rosalia</dc:creator>
  <cp:lastModifiedBy>CDP 43</cp:lastModifiedBy>
  <cp:revision>97</cp:revision>
  <dcterms:created xsi:type="dcterms:W3CDTF">2017-01-26T10:38:39Z</dcterms:created>
  <dcterms:modified xsi:type="dcterms:W3CDTF">2017-05-18T10:41:07Z</dcterms:modified>
</cp:coreProperties>
</file>